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6" r:id="rId5"/>
  </p:sldMasterIdLst>
  <p:notesMasterIdLst>
    <p:notesMasterId r:id="rId20"/>
  </p:notesMasterIdLst>
  <p:sldIdLst>
    <p:sldId id="369" r:id="rId6"/>
    <p:sldId id="757" r:id="rId7"/>
    <p:sldId id="758" r:id="rId8"/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75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8D2F452-0EDB-4B62-BF65-C8F05498F591}">
          <p14:sldIdLst>
            <p14:sldId id="369"/>
            <p14:sldId id="757"/>
            <p14:sldId id="758"/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759"/>
          </p14:sldIdLst>
        </p14:section>
        <p14:section name="Appendix" id="{37576802-6019-4FE4-B193-9313D0026742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rryWu" initials="jerrywuhk" lastIdx="2" clrIdx="0">
    <p:extLst>
      <p:ext uri="{19B8F6BF-5375-455C-9EA6-DF929625EA0E}">
        <p15:presenceInfo xmlns:p15="http://schemas.microsoft.com/office/powerpoint/2012/main" userId="JerryWu" providerId="None"/>
      </p:ext>
    </p:extLst>
  </p:cmAuthor>
  <p:cmAuthor id="2" name="Ka Ho Ng" initials="KHN" lastIdx="6" clrIdx="1">
    <p:extLst>
      <p:ext uri="{19B8F6BF-5375-455C-9EA6-DF929625EA0E}">
        <p15:presenceInfo xmlns:p15="http://schemas.microsoft.com/office/powerpoint/2012/main" userId="fa418f5e3493f352" providerId="Windows Live"/>
      </p:ext>
    </p:extLst>
  </p:cmAuthor>
  <p:cmAuthor id="3" name="Zeth Kiu ChunMok" initials="zemok" lastIdx="4" clrIdx="2">
    <p:extLst>
      <p:ext uri="{19B8F6BF-5375-455C-9EA6-DF929625EA0E}">
        <p15:presenceInfo xmlns:p15="http://schemas.microsoft.com/office/powerpoint/2012/main" userId="Zeth Kiu ChunMok" providerId="None"/>
      </p:ext>
    </p:extLst>
  </p:cmAuthor>
  <p:cmAuthor id="4" name="Wu, Riley" initials="WR" lastIdx="1" clrIdx="3">
    <p:extLst>
      <p:ext uri="{19B8F6BF-5375-455C-9EA6-DF929625EA0E}">
        <p15:presenceInfo xmlns:p15="http://schemas.microsoft.com/office/powerpoint/2012/main" userId="S::riley.wu@wynnpalace.com::b4498a23-51d3-4fd9-ba86-fb9f4ee69c95" providerId="AD"/>
      </p:ext>
    </p:extLst>
  </p:cmAuthor>
  <p:cmAuthor id="5" name="Han, Linda Ji Won" initials="HLJW" lastIdx="1" clrIdx="4">
    <p:extLst>
      <p:ext uri="{19B8F6BF-5375-455C-9EA6-DF929625EA0E}">
        <p15:presenceInfo xmlns:p15="http://schemas.microsoft.com/office/powerpoint/2012/main" userId="S::linda.jw.han@wynnpalace.com::c969a79b-1776-4141-ab70-b3fb5ec5fdc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A182"/>
    <a:srgbClr val="0000FF"/>
    <a:srgbClr val="000000"/>
    <a:srgbClr val="9BD9FF"/>
    <a:srgbClr val="CCECFF"/>
    <a:srgbClr val="F8F8F8"/>
    <a:srgbClr val="ADF9FF"/>
    <a:srgbClr val="D6FCFF"/>
    <a:srgbClr val="CFFF93"/>
    <a:srgbClr val="E7FF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41" autoAdjust="0"/>
    <p:restoredTop sz="90834" autoAdjust="0"/>
  </p:normalViewPr>
  <p:slideViewPr>
    <p:cSldViewPr>
      <p:cViewPr varScale="1">
        <p:scale>
          <a:sx n="103" d="100"/>
          <a:sy n="103" d="100"/>
        </p:scale>
        <p:origin x="1020" y="11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29.png>
</file>

<file path=ppt/media/image3.jpg>
</file>

<file path=ppt/media/image30.pn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E6ED6-4714-43A8-8C4A-E351CCD248CE}" type="datetimeFigureOut">
              <a:rPr lang="en-US" smtClean="0"/>
              <a:t>09/25/2022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EC0E89-3649-42C1-83F7-43B5CDD4EE0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178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66" b="66766"/>
          <a:stretch/>
        </p:blipFill>
        <p:spPr>
          <a:xfrm>
            <a:off x="9148526" y="6790"/>
            <a:ext cx="3038947" cy="227921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111" r="70834"/>
          <a:stretch/>
        </p:blipFill>
        <p:spPr>
          <a:xfrm>
            <a:off x="4527" y="4191000"/>
            <a:ext cx="2667000" cy="2667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133600" y="5410200"/>
            <a:ext cx="8534400" cy="609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Project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042400" y="6324609"/>
            <a:ext cx="2844800" cy="365125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1981200" y="2057400"/>
            <a:ext cx="8192965" cy="2819400"/>
            <a:chOff x="1981200" y="2057400"/>
            <a:chExt cx="8192965" cy="2819400"/>
          </a:xfrm>
        </p:grpSpPr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667" t="18888" r="19167" b="23334"/>
            <a:stretch/>
          </p:blipFill>
          <p:spPr>
            <a:xfrm>
              <a:off x="6324600" y="2057400"/>
              <a:ext cx="3849565" cy="2819400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833" t="20834" r="20833" b="33333"/>
            <a:stretch/>
          </p:blipFill>
          <p:spPr>
            <a:xfrm>
              <a:off x="1981200" y="2286000"/>
              <a:ext cx="3879273" cy="228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4765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y - Top &amp; Bottom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5"/>
          <p:cNvSpPr>
            <a:spLocks noChangeArrowheads="1"/>
          </p:cNvSpPr>
          <p:nvPr userDrawn="1"/>
        </p:nvSpPr>
        <p:spPr bwMode="auto">
          <a:xfrm>
            <a:off x="0" y="225630"/>
            <a:ext cx="12192000" cy="6216734"/>
          </a:xfrm>
          <a:prstGeom prst="rect">
            <a:avLst/>
          </a:prstGeom>
          <a:solidFill>
            <a:srgbClr val="5D676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824840"/>
            <a:endParaRPr lang="en-US" sz="3597" dirty="0">
              <a:solidFill>
                <a:srgbClr val="FFFFFF"/>
              </a:solidFill>
              <a:sym typeface="Helvetica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8D6CA-D4AF-4FDC-9641-A8569C957DEB}" type="datetime1">
              <a:rPr lang="en-US" smtClean="0">
                <a:solidFill>
                  <a:prstClr val="white"/>
                </a:solidFill>
              </a:rPr>
              <a:pPr/>
              <a:t>09/25/2022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>
                <a:solidFill>
                  <a:prstClr val="white"/>
                </a:solidFill>
              </a:rPr>
              <a:pPr algn="ctr"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23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y - Bottom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1" y="0"/>
            <a:ext cx="12195178" cy="6442076"/>
          </a:xfrm>
          <a:prstGeom prst="rect">
            <a:avLst/>
          </a:prstGeom>
          <a:solidFill>
            <a:srgbClr val="5D67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 dirty="0">
              <a:solidFill>
                <a:prstClr val="white"/>
              </a:solidFill>
              <a:sym typeface="Adobe Cle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8D6CA-D4AF-4FDC-9641-A8569C957DEB}" type="datetime1">
              <a:rPr lang="en-US" smtClean="0">
                <a:solidFill>
                  <a:prstClr val="white"/>
                </a:solidFill>
              </a:rPr>
              <a:pPr/>
              <a:t>09/25/2022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>
                <a:solidFill>
                  <a:prstClr val="white"/>
                </a:solidFill>
              </a:rPr>
              <a:pPr algn="ctr"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827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y - No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ChangeArrowheads="1"/>
          </p:cNvSpPr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5D676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824840"/>
            <a:endParaRPr lang="en-US" sz="3597" dirty="0">
              <a:solidFill>
                <a:srgbClr val="FFFFFF"/>
              </a:solidFill>
              <a:sym typeface="Helvetica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8D6CA-D4AF-4FDC-9641-A8569C957DEB}" type="datetime1">
              <a:rPr lang="en-US" smtClean="0">
                <a:solidFill>
                  <a:prstClr val="white"/>
                </a:solidFill>
              </a:rPr>
              <a:pPr/>
              <a:t>09/25/2022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>
                <a:solidFill>
                  <a:prstClr val="white"/>
                </a:solidFill>
              </a:rPr>
              <a:pPr algn="ctr"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99743" y="6528877"/>
            <a:ext cx="187457" cy="258055"/>
          </a:xfrm>
          <a:prstGeom prst="rect">
            <a:avLst/>
          </a:prstGeom>
        </p:spPr>
      </p:pic>
      <p:sp>
        <p:nvSpPr>
          <p:cNvPr id="10" name="Rectangle 21"/>
          <p:cNvSpPr>
            <a:spLocks noChangeArrowheads="1"/>
          </p:cNvSpPr>
          <p:nvPr userDrawn="1"/>
        </p:nvSpPr>
        <p:spPr bwMode="auto">
          <a:xfrm>
            <a:off x="304799" y="6487239"/>
            <a:ext cx="5183029" cy="10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b">
            <a:spAutoFit/>
          </a:bodyPr>
          <a:lstStyle/>
          <a:p>
            <a:r>
              <a:rPr lang="en-US" sz="699" dirty="0">
                <a:solidFill>
                  <a:srgbClr val="FFFFFF"/>
                </a:solidFill>
                <a:sym typeface="Adobe Clean"/>
              </a:rPr>
              <a:t>© 2016 Adobe Systems Incorporated.  All Rights Reserved.  Adobe Confidential.</a:t>
            </a:r>
          </a:p>
        </p:txBody>
      </p:sp>
    </p:spTree>
    <p:extLst>
      <p:ext uri="{BB962C8B-B14F-4D97-AF65-F5344CB8AC3E}">
        <p14:creationId xmlns:p14="http://schemas.microsoft.com/office/powerpoint/2010/main" val="995660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ck - Top &amp; Bottom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5"/>
          <p:cNvSpPr>
            <a:spLocks noChangeArrowheads="1"/>
          </p:cNvSpPr>
          <p:nvPr userDrawn="1"/>
        </p:nvSpPr>
        <p:spPr bwMode="auto">
          <a:xfrm>
            <a:off x="0" y="225630"/>
            <a:ext cx="12192000" cy="6216734"/>
          </a:xfrm>
          <a:prstGeom prst="rect">
            <a:avLst/>
          </a:pr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824840"/>
            <a:endParaRPr lang="en-US" sz="3597" dirty="0">
              <a:solidFill>
                <a:srgbClr val="FFFFFF"/>
              </a:solidFill>
              <a:sym typeface="Helvetica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8D6CA-D4AF-4FDC-9641-A8569C957DEB}" type="datetime1">
              <a:rPr lang="en-US" smtClean="0">
                <a:solidFill>
                  <a:prstClr val="white"/>
                </a:solidFill>
              </a:rPr>
              <a:pPr/>
              <a:t>09/25/2022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>
                <a:solidFill>
                  <a:prstClr val="white"/>
                </a:solidFill>
              </a:rPr>
              <a:pPr algn="ctr"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2266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ck - Bottom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>
            <a:spLocks noChangeArrowheads="1"/>
          </p:cNvSpPr>
          <p:nvPr userDrawn="1"/>
        </p:nvSpPr>
        <p:spPr bwMode="auto">
          <a:xfrm>
            <a:off x="0" y="0"/>
            <a:ext cx="12192000" cy="6442364"/>
          </a:xfrm>
          <a:prstGeom prst="rect">
            <a:avLst/>
          </a:pr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824840"/>
            <a:endParaRPr lang="en-US" sz="3597" dirty="0">
              <a:solidFill>
                <a:srgbClr val="FFFFFF"/>
              </a:solidFill>
              <a:sym typeface="Helvetica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8D6CA-D4AF-4FDC-9641-A8569C957DEB}" type="datetime1">
              <a:rPr lang="en-US" smtClean="0">
                <a:solidFill>
                  <a:prstClr val="white"/>
                </a:solidFill>
              </a:rPr>
              <a:pPr/>
              <a:t>09/25/2022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>
                <a:solidFill>
                  <a:prstClr val="white"/>
                </a:solidFill>
              </a:rPr>
              <a:pPr algn="ctr"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7023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ck - No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ChangeArrowheads="1"/>
          </p:cNvSpPr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824840"/>
            <a:endParaRPr lang="en-US" sz="3597" dirty="0">
              <a:solidFill>
                <a:srgbClr val="FFFFFF"/>
              </a:solidFill>
              <a:sym typeface="Helvetica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8D6CA-D4AF-4FDC-9641-A8569C957DEB}" type="datetime1">
              <a:rPr lang="en-US" smtClean="0">
                <a:solidFill>
                  <a:prstClr val="white"/>
                </a:solidFill>
              </a:rPr>
              <a:pPr/>
              <a:t>09/25/2022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>
                <a:solidFill>
                  <a:prstClr val="white"/>
                </a:solidFill>
              </a:rPr>
              <a:pPr algn="ctr"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99743" y="6528877"/>
            <a:ext cx="187457" cy="258055"/>
          </a:xfrm>
          <a:prstGeom prst="rect">
            <a:avLst/>
          </a:prstGeom>
        </p:spPr>
      </p:pic>
      <p:sp>
        <p:nvSpPr>
          <p:cNvPr id="10" name="Rectangle 21"/>
          <p:cNvSpPr>
            <a:spLocks noChangeArrowheads="1"/>
          </p:cNvSpPr>
          <p:nvPr userDrawn="1"/>
        </p:nvSpPr>
        <p:spPr bwMode="auto">
          <a:xfrm>
            <a:off x="304799" y="6487239"/>
            <a:ext cx="5183029" cy="10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b">
            <a:spAutoFit/>
          </a:bodyPr>
          <a:lstStyle/>
          <a:p>
            <a:r>
              <a:rPr lang="en-US" sz="699" dirty="0">
                <a:solidFill>
                  <a:srgbClr val="FFFFFF"/>
                </a:solidFill>
                <a:sym typeface="Adobe Clean"/>
              </a:rPr>
              <a:t>© 2016 Adobe Systems Incorporated.  All Rights Reserved.  Adobe Confidential.</a:t>
            </a:r>
          </a:p>
        </p:txBody>
      </p:sp>
    </p:spTree>
    <p:extLst>
      <p:ext uri="{BB962C8B-B14F-4D97-AF65-F5344CB8AC3E}">
        <p14:creationId xmlns:p14="http://schemas.microsoft.com/office/powerpoint/2010/main" val="3879019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y 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ChangeArrowheads="1"/>
          </p:cNvSpPr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5D676A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824840"/>
            <a:endParaRPr lang="en-US" sz="3597" dirty="0">
              <a:solidFill>
                <a:srgbClr val="FFFFFF"/>
              </a:solidFill>
              <a:sym typeface="Helvetica Light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89371" y="2449525"/>
            <a:ext cx="1413256" cy="194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953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87925" y="2447346"/>
            <a:ext cx="1414838" cy="194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43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 dirty="0">
              <a:solidFill>
                <a:prstClr val="white"/>
              </a:solidFill>
              <a:sym typeface="Adobe Clean"/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1514" y="6629400"/>
            <a:ext cx="5204886" cy="168274"/>
          </a:xfrm>
          <a:prstGeom prst="rect">
            <a:avLst/>
          </a:prstGeom>
        </p:spPr>
        <p:txBody>
          <a:bodyPr tIns="182880" bIns="365760"/>
          <a:lstStyle>
            <a:lvl1pPr>
              <a:defRPr sz="799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>
                <a:solidFill>
                  <a:srgbClr val="DADDE0">
                    <a:lumMod val="50000"/>
                  </a:srgbClr>
                </a:solidFill>
              </a:rPr>
              <a:t>© 2016 Adobe Systems Incorporated.  All Rights Reserved.  Adobe Confidential.</a:t>
            </a:r>
          </a:p>
          <a:p>
            <a:endParaRPr lang="en-US" dirty="0">
              <a:solidFill>
                <a:srgbClr val="DADDE0">
                  <a:lumMod val="50000"/>
                </a:srgbClr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6401" y="6629400"/>
            <a:ext cx="1015999" cy="168274"/>
          </a:xfrm>
          <a:prstGeom prst="rect">
            <a:avLst/>
          </a:prstGeom>
        </p:spPr>
        <p:txBody>
          <a:bodyPr bIns="274320"/>
          <a:lstStyle>
            <a:lvl1pPr>
              <a:defRPr sz="999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/>
            <a:fld id="{90156F56-D5AE-4C6F-B826-C69D1BC521BB}" type="slidenum">
              <a:rPr lang="en-US" smtClean="0">
                <a:solidFill>
                  <a:srgbClr val="DADDE0">
                    <a:lumMod val="50000"/>
                  </a:srgbClr>
                </a:solidFill>
              </a:rPr>
              <a:pPr algn="ctr"/>
              <a:t>‹#›</a:t>
            </a:fld>
            <a:endParaRPr lang="en-US" dirty="0">
              <a:solidFill>
                <a:srgbClr val="DADDE0">
                  <a:lumMod val="50000"/>
                </a:srgbClr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04801" y="287509"/>
            <a:ext cx="11582400" cy="593725"/>
          </a:xfrm>
          <a:prstGeom prst="rect">
            <a:avLst/>
          </a:prstGeom>
        </p:spPr>
        <p:txBody>
          <a:bodyPr/>
          <a:lstStyle>
            <a:lvl1pPr>
              <a:defRPr sz="2598" b="0" i="0">
                <a:solidFill>
                  <a:schemeClr val="bg2">
                    <a:lumMod val="25000"/>
                  </a:schemeClr>
                </a:solidFill>
                <a:latin typeface="Adobe Clean Light" charset="0"/>
                <a:ea typeface="Adobe Clean Light" charset="0"/>
                <a:cs typeface="Adobe Clean Ligh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16931" y="-3175"/>
            <a:ext cx="41603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36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 - TMS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0" y="0"/>
            <a:ext cx="12192000" cy="1506746"/>
          </a:xfrm>
          <a:prstGeom prst="rect">
            <a:avLst/>
          </a:prstGeom>
          <a:solidFill>
            <a:srgbClr val="301F11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716" tIns="54357" rIns="108716" bIns="54357" anchor="ctr"/>
          <a:lstStyle/>
          <a:p>
            <a:pPr algn="ctr" defTabSz="1217718"/>
            <a:endParaRPr lang="en-US" sz="1799" dirty="0">
              <a:solidFill>
                <a:srgbClr val="FFFFFF"/>
              </a:solidFill>
              <a:ea typeface="ＭＳ Ｐゴシック" pitchFamily="-111" charset="-128"/>
              <a:sym typeface="Adobe Clean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-122" y="1497169"/>
            <a:ext cx="12192000" cy="1282446"/>
          </a:xfrm>
          <a:prstGeom prst="rect">
            <a:avLst/>
          </a:prstGeom>
          <a:solidFill>
            <a:srgbClr val="37434D">
              <a:alpha val="1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799" dirty="0">
              <a:solidFill>
                <a:srgbClr val="FFFFFF"/>
              </a:solidFill>
              <a:ea typeface="ＭＳ Ｐゴシック" pitchFamily="-111" charset="-128"/>
              <a:sym typeface="Adobe Clean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0" y="1486027"/>
            <a:ext cx="12192000" cy="1282446"/>
          </a:xfrm>
          <a:prstGeom prst="rect">
            <a:avLst/>
          </a:prstGeom>
          <a:solidFill>
            <a:srgbClr val="301F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1799" dirty="0">
              <a:solidFill>
                <a:srgbClr val="FFFFFF"/>
              </a:solidFill>
              <a:ea typeface="ＭＳ Ｐゴシック" pitchFamily="-111" charset="-128"/>
              <a:sym typeface="Adobe Cle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1349" y="1674723"/>
            <a:ext cx="10921064" cy="553549"/>
          </a:xfrm>
        </p:spPr>
        <p:txBody>
          <a:bodyPr wrap="square" lIns="0" tIns="0" rIns="0" bIns="0">
            <a:spAutoFit/>
          </a:bodyPr>
          <a:lstStyle>
            <a:lvl1pPr>
              <a:defRPr sz="3597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1349" y="2267298"/>
            <a:ext cx="10921064" cy="322845"/>
          </a:xfr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2098" b="1">
                <a:solidFill>
                  <a:schemeClr val="tx1">
                    <a:tint val="75000"/>
                  </a:schemeClr>
                </a:solidFill>
                <a:latin typeface="Adobe Clean SemiCondensed" panose="020B0503020404020204" pitchFamily="34" charset="0"/>
              </a:defRPr>
            </a:lvl1pPr>
            <a:lvl2pPr marL="5437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74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1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4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185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22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059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496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44EF78C-0077-4668-88B9-243DFB96141B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/>
              <a:t>09/25/2022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0156F56-D5AE-4C6F-B826-C69D1BC521BB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15" name="Rectangle 21"/>
          <p:cNvSpPr>
            <a:spLocks noChangeArrowheads="1"/>
          </p:cNvSpPr>
          <p:nvPr/>
        </p:nvSpPr>
        <p:spPr bwMode="auto">
          <a:xfrm>
            <a:off x="304799" y="6487239"/>
            <a:ext cx="5183029" cy="10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b">
            <a:spAutoFit/>
          </a:bodyPr>
          <a:lstStyle/>
          <a:p>
            <a:r>
              <a:rPr lang="en-US" sz="699" dirty="0">
                <a:solidFill>
                  <a:srgbClr val="000000">
                    <a:lumMod val="65000"/>
                    <a:lumOff val="35000"/>
                  </a:srgbClr>
                </a:solidFill>
                <a:sym typeface="Adobe Clean"/>
              </a:rPr>
              <a:t>© 2014 Adobe Systems Incorporated.  All Rights Reserved.  Adobe Confidential.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50" y="-2383"/>
            <a:ext cx="418017" cy="685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551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00" b="40000"/>
          <a:stretch/>
        </p:blipFill>
        <p:spPr>
          <a:xfrm>
            <a:off x="0" y="2057400"/>
            <a:ext cx="12192000" cy="2057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67" b="70000"/>
          <a:stretch/>
        </p:blipFill>
        <p:spPr>
          <a:xfrm>
            <a:off x="9372600" y="0"/>
            <a:ext cx="2819400" cy="2057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00" r="65000"/>
          <a:stretch/>
        </p:blipFill>
        <p:spPr>
          <a:xfrm>
            <a:off x="0" y="4457700"/>
            <a:ext cx="3200400" cy="24003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40800" y="6356359"/>
            <a:ext cx="2844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876DC31-666B-4B05-997F-2B211D390B9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08000" y="2590800"/>
            <a:ext cx="10363200" cy="838200"/>
          </a:xfrm>
        </p:spPr>
        <p:txBody>
          <a:bodyPr anchor="ctr">
            <a:normAutofit/>
          </a:bodyPr>
          <a:lstStyle>
            <a:lvl1pPr algn="l">
              <a:defRPr sz="3000" b="0" cap="none">
                <a:latin typeface="Chronicle Display Black" pitchFamily="50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068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166" b="85556"/>
          <a:stretch/>
        </p:blipFill>
        <p:spPr>
          <a:xfrm>
            <a:off x="0" y="0"/>
            <a:ext cx="11125200" cy="990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000" b="83333"/>
          <a:stretch/>
        </p:blipFill>
        <p:spPr>
          <a:xfrm>
            <a:off x="10827190" y="0"/>
            <a:ext cx="1371600" cy="11430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40800" y="6356359"/>
            <a:ext cx="2844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876DC31-666B-4B05-997F-2B211D390B9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06400" y="122238"/>
            <a:ext cx="10972800" cy="563562"/>
          </a:xfrm>
        </p:spPr>
        <p:txBody>
          <a:bodyPr>
            <a:normAutofit/>
          </a:bodyPr>
          <a:lstStyle>
            <a:lvl1pPr algn="l">
              <a:defRPr sz="2900">
                <a:latin typeface="Chronicle Display Black" pitchFamily="50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06400" y="838205"/>
            <a:ext cx="11379200" cy="5211763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2900"/>
            </a:lvl1pPr>
            <a:lvl2pPr marL="742950" indent="-285750">
              <a:buFont typeface="Arial" panose="020B0604020202020204" pitchFamily="34" charset="0"/>
              <a:buChar char="•"/>
              <a:defRPr sz="2700"/>
            </a:lvl2pPr>
            <a:lvl3pPr marL="1143000" indent="-228600">
              <a:buFont typeface="Calibri" panose="020F0502020204030204" pitchFamily="34" charset="0"/>
              <a:buChar char="₋"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1876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1EEF7-40FE-4E39-91D3-9D08E3332434}" type="datetimeFigureOut">
              <a:rPr lang="en-US" smtClean="0"/>
              <a:t>09/25/2022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239D3-B39F-49C3-A0B1-CE9FA40FE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026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mc_ppt_background_al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621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1350" y="-2359"/>
            <a:ext cx="418017" cy="685750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1303020"/>
            <a:ext cx="12192000" cy="1165860"/>
          </a:xfrm>
          <a:prstGeom prst="rect">
            <a:avLst/>
          </a:prstGeom>
          <a:solidFill>
            <a:schemeClr val="tx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 dirty="0">
              <a:solidFill>
                <a:prstClr val="white"/>
              </a:solidFill>
              <a:sym typeface="Adobe Clean"/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41349" y="1463977"/>
            <a:ext cx="10921064" cy="492443"/>
          </a:xfrm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bg1"/>
                </a:solidFill>
                <a:latin typeface="Adobe Clean Light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641349" y="1990493"/>
            <a:ext cx="10921064" cy="328295"/>
          </a:xfr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2098">
                <a:solidFill>
                  <a:schemeClr val="bg2">
                    <a:lumMod val="90000"/>
                  </a:schemeClr>
                </a:solidFill>
              </a:defRPr>
            </a:lvl1pPr>
            <a:lvl2pPr marL="5437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74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1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4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185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22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059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496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03094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mc_ppt_background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6214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127" y="1303020"/>
            <a:ext cx="12192000" cy="1165860"/>
          </a:xfrm>
          <a:prstGeom prst="rect">
            <a:avLst/>
          </a:prstGeom>
          <a:solidFill>
            <a:schemeClr val="tx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 dirty="0">
              <a:solidFill>
                <a:prstClr val="white"/>
              </a:solidFill>
              <a:sym typeface="Adobe Clean"/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41349" y="1463977"/>
            <a:ext cx="10921064" cy="492443"/>
          </a:xfrm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bg1"/>
                </a:solidFill>
                <a:latin typeface="Adobe Clean Light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641349" y="1993394"/>
            <a:ext cx="10921064" cy="328295"/>
          </a:xfr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2098">
                <a:solidFill>
                  <a:schemeClr val="bg2">
                    <a:lumMod val="90000"/>
                  </a:schemeClr>
                </a:solidFill>
              </a:defRPr>
            </a:lvl1pPr>
            <a:lvl2pPr marL="5437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74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1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4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185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22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059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496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1350" y="-2359"/>
            <a:ext cx="418017" cy="68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512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White - Top &amp; Bottom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8D6CA-D4AF-4FDC-9641-A8569C957DEB}" type="datetime1">
              <a:rPr lang="en-US" smtClean="0">
                <a:solidFill>
                  <a:prstClr val="white"/>
                </a:solidFill>
              </a:rPr>
              <a:pPr/>
              <a:t>09/25/2022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>
                <a:solidFill>
                  <a:prstClr val="white"/>
                </a:solidFill>
              </a:rPr>
              <a:pPr algn="ctr"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906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White - Bottom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" y="0"/>
            <a:ext cx="12195178" cy="6442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 dirty="0">
              <a:solidFill>
                <a:prstClr val="white"/>
              </a:solidFill>
              <a:sym typeface="Adobe Cle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8D6CA-D4AF-4FDC-9641-A8569C957DEB}" type="datetime1">
              <a:rPr lang="en-US" smtClean="0">
                <a:solidFill>
                  <a:prstClr val="white"/>
                </a:solidFill>
              </a:rPr>
              <a:pPr/>
              <a:t>09/25/2022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>
                <a:solidFill>
                  <a:prstClr val="white"/>
                </a:solidFill>
              </a:rPr>
              <a:pPr algn="ctr"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23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White - No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>
            <a:spLocks noChangeArrowheads="1"/>
          </p:cNvSpPr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824840"/>
            <a:endParaRPr lang="en-US" sz="3597" dirty="0">
              <a:solidFill>
                <a:srgbClr val="FFFFFF"/>
              </a:solidFill>
              <a:sym typeface="Helvetica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lang="en-US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3B8D6CA-D4AF-4FDC-9641-A8569C957DEB}" type="datetime1">
              <a:rPr lang="en-US">
                <a:solidFill>
                  <a:srgbClr val="000000">
                    <a:lumMod val="75000"/>
                    <a:lumOff val="25000"/>
                  </a:srgbClr>
                </a:solidFill>
              </a:rPr>
              <a:pPr/>
              <a:t>09/25/2022</a:t>
            </a:fld>
            <a:endParaRPr dirty="0">
              <a:solidFill>
                <a:srgbClr val="000000">
                  <a:lumMod val="75000"/>
                  <a:lumOff val="2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en-US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dirty="0">
              <a:solidFill>
                <a:srgbClr val="000000">
                  <a:lumMod val="75000"/>
                  <a:lumOff val="2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/>
            <a:fld id="{90156F56-D5AE-4C6F-B826-C69D1BC521BB}" type="slidenum">
              <a:rPr>
                <a:solidFill>
                  <a:srgbClr val="000000">
                    <a:lumMod val="75000"/>
                    <a:lumOff val="25000"/>
                  </a:srgbClr>
                </a:solidFill>
              </a:rPr>
              <a:pPr algn="ctr"/>
              <a:t>‹#›</a:t>
            </a:fld>
            <a:endParaRPr dirty="0">
              <a:solidFill>
                <a:srgbClr val="000000">
                  <a:lumMod val="75000"/>
                  <a:lumOff val="25000"/>
                </a:srgbClr>
              </a:solidFill>
            </a:endParaRPr>
          </a:p>
        </p:txBody>
      </p:sp>
      <p:sp>
        <p:nvSpPr>
          <p:cNvPr id="9" name="Rectangle 21"/>
          <p:cNvSpPr>
            <a:spLocks noChangeArrowheads="1"/>
          </p:cNvSpPr>
          <p:nvPr userDrawn="1"/>
        </p:nvSpPr>
        <p:spPr bwMode="auto">
          <a:xfrm>
            <a:off x="304799" y="6487239"/>
            <a:ext cx="5183029" cy="10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b">
            <a:spAutoFit/>
          </a:bodyPr>
          <a:lstStyle/>
          <a:p>
            <a:r>
              <a:rPr lang="en-US" sz="699" dirty="0">
                <a:solidFill>
                  <a:srgbClr val="000000">
                    <a:lumMod val="75000"/>
                    <a:lumOff val="25000"/>
                  </a:srgbClr>
                </a:solidFill>
                <a:sym typeface="Adobe Clean"/>
              </a:rPr>
              <a:t>© 2016 Adobe Systems Incorporated.  All Rights Reserved.  Adobe Confidential.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99743" y="6528877"/>
            <a:ext cx="187457" cy="25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484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18" Type="http://schemas.openxmlformats.org/officeDocument/2006/relationships/image" Target="../media/image7.png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image" Target="../media/image6.jpg"/><Relationship Id="rId2" Type="http://schemas.openxmlformats.org/officeDocument/2006/relationships/slideLayout" Target="../slideLayouts/slideLayout6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6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9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9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876DC31-666B-4B05-997F-2B211D390B9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2344400" y="0"/>
            <a:ext cx="1666875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471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82" r:id="rId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5"/>
          <p:cNvSpPr>
            <a:spLocks noChangeArrowheads="1"/>
          </p:cNvSpPr>
          <p:nvPr userDrawn="1"/>
        </p:nvSpPr>
        <p:spPr bwMode="auto">
          <a:xfrm>
            <a:off x="0" y="225630"/>
            <a:ext cx="12192000" cy="6216734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824840"/>
            <a:endParaRPr lang="en-US" sz="3597" dirty="0">
              <a:solidFill>
                <a:srgbClr val="FFFFFF"/>
              </a:solidFill>
              <a:sym typeface="Helvetica Light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99743" y="6528877"/>
            <a:ext cx="187457" cy="258055"/>
          </a:xfrm>
          <a:prstGeom prst="rect">
            <a:avLst/>
          </a:prstGeom>
        </p:spPr>
      </p:pic>
      <p:sp>
        <p:nvSpPr>
          <p:cNvPr id="9" name="Rectangle 21"/>
          <p:cNvSpPr>
            <a:spLocks noChangeArrowheads="1"/>
          </p:cNvSpPr>
          <p:nvPr userDrawn="1"/>
        </p:nvSpPr>
        <p:spPr bwMode="auto">
          <a:xfrm>
            <a:off x="304799" y="6487239"/>
            <a:ext cx="5183029" cy="10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b">
            <a:spAutoFit/>
          </a:bodyPr>
          <a:lstStyle/>
          <a:p>
            <a:r>
              <a:rPr lang="en-US" sz="699" dirty="0">
                <a:solidFill>
                  <a:srgbClr val="FFFFFF"/>
                </a:solidFill>
                <a:sym typeface="Adobe Clean"/>
              </a:rPr>
              <a:t>© 2019 Adobe Systems Incorporated.  All Rights Reserved.  Adobe Confidential.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88002" y="6629400"/>
            <a:ext cx="1015999" cy="168274"/>
          </a:xfrm>
          <a:prstGeom prst="rect">
            <a:avLst/>
          </a:prstGeom>
        </p:spPr>
        <p:txBody>
          <a:bodyPr vert="horz" lIns="108829" tIns="54414" rIns="108829" bIns="54414" rtlCol="0" anchor="ctr"/>
          <a:lstStyle>
            <a:lvl1pPr algn="ctr">
              <a:defRPr sz="799">
                <a:solidFill>
                  <a:schemeClr val="bg1"/>
                </a:solidFill>
              </a:defRPr>
            </a:lvl1pPr>
          </a:lstStyle>
          <a:p>
            <a:fld id="{3AB78257-7A7E-4BBC-BB44-767E213B120F}" type="datetime1">
              <a:rPr lang="en-US" smtClean="0">
                <a:solidFill>
                  <a:prstClr val="white"/>
                </a:solidFill>
                <a:sym typeface="Adobe Clean"/>
              </a:rPr>
              <a:pPr/>
              <a:t>09/25/2022</a:t>
            </a:fld>
            <a:endParaRPr lang="en-US" dirty="0">
              <a:solidFill>
                <a:prstClr val="white"/>
              </a:solidFill>
              <a:sym typeface="Adobe Cle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1514" y="6629400"/>
            <a:ext cx="5204886" cy="168274"/>
          </a:xfrm>
          <a:prstGeom prst="rect">
            <a:avLst/>
          </a:prstGeom>
        </p:spPr>
        <p:txBody>
          <a:bodyPr vert="horz" lIns="0" tIns="54414" rIns="108829" bIns="54414" rtlCol="0" anchor="ctr"/>
          <a:lstStyle>
            <a:lvl1pPr algn="l">
              <a:defRPr sz="799"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prstClr val="white"/>
              </a:solidFill>
              <a:sym typeface="Adobe Cle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88002" y="6477000"/>
            <a:ext cx="1015999" cy="168274"/>
          </a:xfrm>
          <a:prstGeom prst="rect">
            <a:avLst/>
          </a:prstGeom>
        </p:spPr>
        <p:txBody>
          <a:bodyPr vert="horz" lIns="108829" tIns="54414" rIns="108829" bIns="54414" rtlCol="0" anchor="ctr"/>
          <a:lstStyle>
            <a:lvl1pPr algn="r">
              <a:defRPr sz="799">
                <a:solidFill>
                  <a:schemeClr val="bg1"/>
                </a:solidFill>
              </a:defRPr>
            </a:lvl1pPr>
          </a:lstStyle>
          <a:p>
            <a:pPr algn="ctr"/>
            <a:fld id="{90156F56-D5AE-4C6F-B826-C69D1BC521BB}" type="slidenum">
              <a:rPr lang="en-US" smtClean="0">
                <a:solidFill>
                  <a:prstClr val="white"/>
                </a:solidFill>
                <a:sym typeface="Adobe Clean"/>
              </a:rPr>
              <a:pPr algn="ctr"/>
              <a:t>‹#›</a:t>
            </a:fld>
            <a:endParaRPr lang="en-US" dirty="0">
              <a:solidFill>
                <a:prstClr val="white"/>
              </a:solidFill>
              <a:sym typeface="Adobe Clean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1" y="287509"/>
            <a:ext cx="11582400" cy="593725"/>
          </a:xfrm>
          <a:prstGeom prst="rect">
            <a:avLst/>
          </a:prstGeom>
        </p:spPr>
        <p:txBody>
          <a:bodyPr vert="horz" lIns="108829" tIns="54414" rIns="108829" bIns="54414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1" y="1143000"/>
            <a:ext cx="11582400" cy="5029200"/>
          </a:xfrm>
          <a:prstGeom prst="rect">
            <a:avLst/>
          </a:prstGeom>
        </p:spPr>
        <p:txBody>
          <a:bodyPr vert="horz" lIns="108829" tIns="54414" rIns="108829" bIns="54414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01661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087420" rtl="0" eaLnBrk="1" latinLnBrk="0" hangingPunct="1">
        <a:spcBef>
          <a:spcPct val="0"/>
        </a:spcBef>
        <a:buNone/>
        <a:defRPr sz="3197" b="0" i="0" u="none" kern="1200">
          <a:solidFill>
            <a:schemeClr val="tx1">
              <a:lumMod val="75000"/>
              <a:lumOff val="25000"/>
            </a:schemeClr>
          </a:solidFill>
          <a:latin typeface="Adobe Clean Light" pitchFamily="34" charset="0"/>
          <a:ea typeface="+mj-ea"/>
          <a:cs typeface="+mj-cs"/>
        </a:defRPr>
      </a:lvl1pPr>
    </p:titleStyle>
    <p:bodyStyle>
      <a:lvl1pPr marL="274418" indent="-264901" algn="l" defTabSz="1087420" rtl="0" eaLnBrk="1" latinLnBrk="0" hangingPunct="1">
        <a:spcBef>
          <a:spcPts val="713"/>
        </a:spcBef>
        <a:buClr>
          <a:schemeClr val="bg1">
            <a:lumMod val="50000"/>
          </a:schemeClr>
        </a:buClr>
        <a:buSzPct val="70000"/>
        <a:buFont typeface="Wingdings" pitchFamily="2" charset="2"/>
        <a:buChar char="§"/>
        <a:defRPr sz="2398" kern="1200">
          <a:solidFill>
            <a:schemeClr val="tx1"/>
          </a:solidFill>
          <a:latin typeface="Adobe Clean Light" pitchFamily="34" charset="0"/>
          <a:ea typeface="+mn-ea"/>
          <a:cs typeface="+mn-cs"/>
        </a:defRPr>
      </a:lvl1pPr>
      <a:lvl2pPr marL="551262" indent="-275631" algn="l" defTabSz="1087420" rtl="0" eaLnBrk="1" latinLnBrk="0" hangingPunct="1">
        <a:spcBef>
          <a:spcPts val="713"/>
        </a:spcBef>
        <a:buClr>
          <a:schemeClr val="bg1">
            <a:lumMod val="50000"/>
          </a:schemeClr>
        </a:buClr>
        <a:buSzPct val="70000"/>
        <a:buFont typeface="Wingdings" pitchFamily="2" charset="2"/>
        <a:buChar char="§"/>
        <a:defRPr sz="1998" kern="1200">
          <a:solidFill>
            <a:schemeClr val="tx1"/>
          </a:solidFill>
          <a:latin typeface="+mn-lt"/>
          <a:ea typeface="+mn-ea"/>
          <a:cs typeface="+mn-cs"/>
        </a:defRPr>
      </a:lvl2pPr>
      <a:lvl3pPr marL="751377" indent="-200116" algn="l" defTabSz="1087420" rtl="0" eaLnBrk="1" latinLnBrk="0" hangingPunct="1">
        <a:spcBef>
          <a:spcPts val="713"/>
        </a:spcBef>
        <a:buClr>
          <a:schemeClr val="bg1">
            <a:lumMod val="50000"/>
          </a:schemeClr>
        </a:buClr>
        <a:buSzPct val="70000"/>
        <a:buFont typeface="Wingdings" pitchFamily="2" charset="2"/>
        <a:buChar char="§"/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949606" indent="-198228" algn="l" defTabSz="1087420" rtl="0" eaLnBrk="1" latinLnBrk="0" hangingPunct="1">
        <a:spcBef>
          <a:spcPts val="713"/>
        </a:spcBef>
        <a:buClr>
          <a:schemeClr val="bg1">
            <a:lumMod val="50000"/>
          </a:schemeClr>
        </a:buClr>
        <a:buSzPct val="70000"/>
        <a:buFont typeface="Wingdings" pitchFamily="2" charset="2"/>
        <a:buChar char="§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087420" indent="-137816" algn="l" defTabSz="1087420" rtl="0" eaLnBrk="1" latinLnBrk="0" hangingPunct="1">
        <a:spcBef>
          <a:spcPts val="713"/>
        </a:spcBef>
        <a:buClr>
          <a:schemeClr val="bg1">
            <a:lumMod val="50000"/>
          </a:schemeClr>
        </a:buClr>
        <a:buSzPct val="70000"/>
        <a:buFont typeface="Wingdings" pitchFamily="2" charset="2"/>
        <a:buChar char="§"/>
        <a:defRPr sz="1399" kern="1200">
          <a:solidFill>
            <a:schemeClr val="tx1"/>
          </a:solidFill>
          <a:latin typeface="+mn-lt"/>
          <a:ea typeface="+mn-ea"/>
          <a:cs typeface="+mn-cs"/>
        </a:defRPr>
      </a:lvl5pPr>
      <a:lvl6pPr marL="2990405" indent="-271855" algn="l" defTabSz="1087420" rtl="0" eaLnBrk="1" latinLnBrk="0" hangingPunct="1">
        <a:spcBef>
          <a:spcPct val="20000"/>
        </a:spcBef>
        <a:buFont typeface="Arial" pitchFamily="34" charset="0"/>
        <a:buChar char="•"/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534114" indent="-271855" algn="l" defTabSz="1087420" rtl="0" eaLnBrk="1" latinLnBrk="0" hangingPunct="1">
        <a:spcBef>
          <a:spcPct val="20000"/>
        </a:spcBef>
        <a:buFont typeface="Arial" pitchFamily="34" charset="0"/>
        <a:buChar char="•"/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077824" indent="-271855" algn="l" defTabSz="1087420" rtl="0" eaLnBrk="1" latinLnBrk="0" hangingPunct="1">
        <a:spcBef>
          <a:spcPct val="20000"/>
        </a:spcBef>
        <a:buFont typeface="Arial" pitchFamily="34" charset="0"/>
        <a:buChar char="•"/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621535" indent="-271855" algn="l" defTabSz="1087420" rtl="0" eaLnBrk="1" latinLnBrk="0" hangingPunct="1">
        <a:spcBef>
          <a:spcPct val="20000"/>
        </a:spcBef>
        <a:buFont typeface="Arial" pitchFamily="34" charset="0"/>
        <a:buChar char="•"/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87420" rtl="0" eaLnBrk="1" latinLnBrk="0" hangingPunct="1">
        <a:defRPr sz="2098" kern="1200">
          <a:solidFill>
            <a:schemeClr val="tx1"/>
          </a:solidFill>
          <a:latin typeface="+mn-lt"/>
          <a:ea typeface="+mn-ea"/>
          <a:cs typeface="+mn-cs"/>
        </a:defRPr>
      </a:lvl1pPr>
      <a:lvl2pPr marL="543710" algn="l" defTabSz="1087420" rtl="0" eaLnBrk="1" latinLnBrk="0" hangingPunct="1">
        <a:defRPr sz="2098" kern="1200">
          <a:solidFill>
            <a:schemeClr val="tx1"/>
          </a:solidFill>
          <a:latin typeface="+mn-lt"/>
          <a:ea typeface="+mn-ea"/>
          <a:cs typeface="+mn-cs"/>
        </a:defRPr>
      </a:lvl2pPr>
      <a:lvl3pPr marL="1087420" algn="l" defTabSz="1087420" rtl="0" eaLnBrk="1" latinLnBrk="0" hangingPunct="1">
        <a:defRPr sz="2098" kern="1200">
          <a:solidFill>
            <a:schemeClr val="tx1"/>
          </a:solidFill>
          <a:latin typeface="+mn-lt"/>
          <a:ea typeface="+mn-ea"/>
          <a:cs typeface="+mn-cs"/>
        </a:defRPr>
      </a:lvl3pPr>
      <a:lvl4pPr marL="1631130" algn="l" defTabSz="1087420" rtl="0" eaLnBrk="1" latinLnBrk="0" hangingPunct="1">
        <a:defRPr sz="2098" kern="1200">
          <a:solidFill>
            <a:schemeClr val="tx1"/>
          </a:solidFill>
          <a:latin typeface="+mn-lt"/>
          <a:ea typeface="+mn-ea"/>
          <a:cs typeface="+mn-cs"/>
        </a:defRPr>
      </a:lvl4pPr>
      <a:lvl5pPr marL="2174840" algn="l" defTabSz="1087420" rtl="0" eaLnBrk="1" latinLnBrk="0" hangingPunct="1">
        <a:defRPr sz="2098" kern="1200">
          <a:solidFill>
            <a:schemeClr val="tx1"/>
          </a:solidFill>
          <a:latin typeface="+mn-lt"/>
          <a:ea typeface="+mn-ea"/>
          <a:cs typeface="+mn-cs"/>
        </a:defRPr>
      </a:lvl5pPr>
      <a:lvl6pPr marL="2718549" algn="l" defTabSz="1087420" rtl="0" eaLnBrk="1" latinLnBrk="0" hangingPunct="1">
        <a:defRPr sz="2098" kern="1200">
          <a:solidFill>
            <a:schemeClr val="tx1"/>
          </a:solidFill>
          <a:latin typeface="+mn-lt"/>
          <a:ea typeface="+mn-ea"/>
          <a:cs typeface="+mn-cs"/>
        </a:defRPr>
      </a:lvl6pPr>
      <a:lvl7pPr marL="3262260" algn="l" defTabSz="1087420" rtl="0" eaLnBrk="1" latinLnBrk="0" hangingPunct="1">
        <a:defRPr sz="2098" kern="1200">
          <a:solidFill>
            <a:schemeClr val="tx1"/>
          </a:solidFill>
          <a:latin typeface="+mn-lt"/>
          <a:ea typeface="+mn-ea"/>
          <a:cs typeface="+mn-cs"/>
        </a:defRPr>
      </a:lvl7pPr>
      <a:lvl8pPr marL="3805970" algn="l" defTabSz="1087420" rtl="0" eaLnBrk="1" latinLnBrk="0" hangingPunct="1">
        <a:defRPr sz="2098" kern="1200">
          <a:solidFill>
            <a:schemeClr val="tx1"/>
          </a:solidFill>
          <a:latin typeface="+mn-lt"/>
          <a:ea typeface="+mn-ea"/>
          <a:cs typeface="+mn-cs"/>
        </a:defRPr>
      </a:lvl8pPr>
      <a:lvl9pPr marL="4349679" algn="l" defTabSz="1087420" rtl="0" eaLnBrk="1" latinLnBrk="0" hangingPunct="1">
        <a:defRPr sz="20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3">
            <a:extLst>
              <a:ext uri="{FF2B5EF4-FFF2-40B4-BE49-F238E27FC236}">
                <a16:creationId xmlns:a16="http://schemas.microsoft.com/office/drawing/2014/main" id="{9C284386-6A34-4CF2-A8DA-A7F6A2C36937}"/>
              </a:ext>
            </a:extLst>
          </p:cNvPr>
          <p:cNvSpPr txBox="1">
            <a:spLocks/>
          </p:cNvSpPr>
          <p:nvPr/>
        </p:nvSpPr>
        <p:spPr>
          <a:xfrm>
            <a:off x="0" y="5181600"/>
            <a:ext cx="12192000" cy="609600"/>
          </a:xfrm>
          <a:prstGeom prst="rect">
            <a:avLst/>
          </a:prstGeom>
          <a:solidFill>
            <a:schemeClr val="accent3">
              <a:lumMod val="20000"/>
              <a:lumOff val="80000"/>
              <a:alpha val="67059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 23 - P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rincipal Component Analysis (PCA)</a:t>
            </a:r>
          </a:p>
        </p:txBody>
      </p:sp>
    </p:spTree>
    <p:extLst>
      <p:ext uri="{BB962C8B-B14F-4D97-AF65-F5344CB8AC3E}">
        <p14:creationId xmlns:p14="http://schemas.microsoft.com/office/powerpoint/2010/main" val="3334920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 – Theory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1900" dirty="0"/>
              <a:t>Now we have two projections, one on PC1 and the other one on PC2.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28800" y="808032"/>
            <a:ext cx="7962900" cy="43998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 – Theory</a:t>
            </a:r>
          </a:p>
        </p:txBody>
      </p:sp>
      <p:pic>
        <p:nvPicPr>
          <p:cNvPr id="4" name="Content Placeholder 3" descr="StatQuest_Principal_Component_Analysis_PCA_StepbyStep (1).gif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8922" y="990600"/>
            <a:ext cx="8367755" cy="4714908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BA0957A-0A02-43F8-AB98-2BC34815621C}"/>
              </a:ext>
            </a:extLst>
          </p:cNvPr>
          <p:cNvSpPr/>
          <p:nvPr/>
        </p:nvSpPr>
        <p:spPr>
          <a:xfrm>
            <a:off x="533400" y="5825642"/>
            <a:ext cx="10210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Rotating PC1 and PC2, and we have a new set of coordinates for this new graph, which is PCA plot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 – Theory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838205"/>
            <a:ext cx="11379200" cy="5562595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1900" dirty="0"/>
              <a:t>Based on calculating the variation for each PCs, we now know how much it accounts for the total variation accordingly.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0" y="914400"/>
            <a:ext cx="8006553" cy="43672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 – Theory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1900" dirty="0"/>
              <a:t>A Scree Plot gives you a clear picture of variations around all the PCs.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0" y="1066800"/>
            <a:ext cx="3124200" cy="37421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F2B5441-7F9D-44BA-AC17-637460129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6DC31-666B-4B05-997F-2B211D390B92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30DC05-80C7-4186-8EEB-7DDD053E6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 – Theory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F802BE-9870-42C6-AC1B-6DF11F3D48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5294" y="762000"/>
            <a:ext cx="8230706" cy="439602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DD6B75-7E67-492E-9AA4-EF69C86EF49E}"/>
              </a:ext>
            </a:extLst>
          </p:cNvPr>
          <p:cNvSpPr/>
          <p:nvPr/>
        </p:nvSpPr>
        <p:spPr>
          <a:xfrm>
            <a:off x="457200" y="5717804"/>
            <a:ext cx="10515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Finally, we can determine clusters based on this PCA plot.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Since PC1 accounts for more variance, the horizonal distance account for much more significance than the vertical distance when we differentiate each data point.</a:t>
            </a:r>
          </a:p>
        </p:txBody>
      </p:sp>
    </p:spTree>
    <p:extLst>
      <p:ext uri="{BB962C8B-B14F-4D97-AF65-F5344CB8AC3E}">
        <p14:creationId xmlns:p14="http://schemas.microsoft.com/office/powerpoint/2010/main" val="2729545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118DF1-BBA5-47FA-BB6E-C51FE75D3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6DC31-666B-4B05-997F-2B211D390B9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A10013-4D8C-4791-8C7E-D099CE4C6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Dimensionality Reduction (</a:t>
            </a:r>
            <a:r>
              <a:rPr lang="zh-TW" altLang="en-US" dirty="0"/>
              <a:t>降維</a:t>
            </a:r>
            <a:r>
              <a:rPr lang="en-US" altLang="zh-TW" dirty="0"/>
              <a:t>)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4C205-DED3-47EE-8BC4-717936571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i="1" u="sng" dirty="0">
                <a:solidFill>
                  <a:srgbClr val="27A182"/>
                </a:solidFill>
              </a:rPr>
              <a:t>What?</a:t>
            </a:r>
          </a:p>
          <a:p>
            <a:r>
              <a:rPr lang="en-US" sz="1800" dirty="0"/>
              <a:t>Reducing input variables in a dataset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en-US" sz="1800" b="1" i="1" u="sng" dirty="0">
                <a:solidFill>
                  <a:srgbClr val="27A182"/>
                </a:solidFill>
              </a:rPr>
              <a:t>Why?</a:t>
            </a:r>
          </a:p>
          <a:p>
            <a:r>
              <a:rPr lang="en-US" sz="1800" dirty="0"/>
              <a:t>Less dimensions = Less computation/training time</a:t>
            </a:r>
          </a:p>
          <a:p>
            <a:r>
              <a:rPr lang="en-US" sz="1800" dirty="0"/>
              <a:t>Reduce space required for data storage</a:t>
            </a:r>
          </a:p>
          <a:p>
            <a:r>
              <a:rPr lang="en-US" sz="1800" dirty="0"/>
              <a:t>Simplify for plotting 2D/3D graphs</a:t>
            </a:r>
          </a:p>
          <a:p>
            <a:r>
              <a:rPr lang="en-US" sz="1800" dirty="0"/>
              <a:t>Discover most significant features</a:t>
            </a:r>
          </a:p>
          <a:p>
            <a:r>
              <a:rPr lang="en-US" sz="1800" dirty="0"/>
              <a:t>Simplify for human interpretations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1824F8-BB71-4885-B1B2-E71964EDC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69016"/>
            <a:ext cx="3981942" cy="13075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82F459-3EA9-4354-8C91-CDA7106124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8885" y="1969016"/>
            <a:ext cx="3603829" cy="130079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41A320F-E607-4DDA-B597-84E2FF92AB4D}"/>
              </a:ext>
            </a:extLst>
          </p:cNvPr>
          <p:cNvCxnSpPr/>
          <p:nvPr/>
        </p:nvCxnSpPr>
        <p:spPr>
          <a:xfrm>
            <a:off x="4953000" y="2731016"/>
            <a:ext cx="2057400" cy="0"/>
          </a:xfrm>
          <a:prstGeom prst="straightConnector1">
            <a:avLst/>
          </a:prstGeom>
          <a:ln w="38100">
            <a:solidFill>
              <a:srgbClr val="27A18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CD1F333-E2D7-4A2E-A69F-C9EA16C7CB01}"/>
              </a:ext>
            </a:extLst>
          </p:cNvPr>
          <p:cNvSpPr txBox="1"/>
          <p:nvPr/>
        </p:nvSpPr>
        <p:spPr>
          <a:xfrm>
            <a:off x="5067300" y="2314671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Correlation Analysis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5CC763-2C57-494D-BF8D-0C53670187B9}"/>
              </a:ext>
            </a:extLst>
          </p:cNvPr>
          <p:cNvSpPr txBox="1"/>
          <p:nvPr/>
        </p:nvSpPr>
        <p:spPr>
          <a:xfrm>
            <a:off x="7461249" y="1630462"/>
            <a:ext cx="2959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3 useful attributes remaining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5B8FD8-DC96-4FCE-9742-D29CCE9E62E3}"/>
              </a:ext>
            </a:extLst>
          </p:cNvPr>
          <p:cNvSpPr txBox="1"/>
          <p:nvPr/>
        </p:nvSpPr>
        <p:spPr>
          <a:xfrm>
            <a:off x="1349621" y="1630462"/>
            <a:ext cx="2959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Original dataset</a:t>
            </a:r>
          </a:p>
        </p:txBody>
      </p:sp>
    </p:spTree>
    <p:extLst>
      <p:ext uri="{BB962C8B-B14F-4D97-AF65-F5344CB8AC3E}">
        <p14:creationId xmlns:p14="http://schemas.microsoft.com/office/powerpoint/2010/main" val="2116506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D2A856-493E-4CBC-955D-87CCB4302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6DC31-666B-4B05-997F-2B211D390B9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98EB19F-BBE6-4E55-B170-0C0D16CCF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 (</a:t>
            </a:r>
            <a:r>
              <a:rPr lang="zh-TW" altLang="en-US" dirty="0"/>
              <a:t>主成分分析</a:t>
            </a:r>
            <a:r>
              <a:rPr lang="en-US" altLang="zh-TW" dirty="0"/>
              <a:t>)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36ECB-9089-4EDF-B568-0F5ADDCAA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i="1" u="sng" dirty="0">
                <a:solidFill>
                  <a:srgbClr val="27A182"/>
                </a:solidFill>
              </a:rPr>
              <a:t>Usage</a:t>
            </a:r>
            <a:endParaRPr lang="en-US" sz="1800" dirty="0"/>
          </a:p>
          <a:p>
            <a:r>
              <a:rPr lang="en-US" sz="1800" dirty="0"/>
              <a:t>Reduce dimensions, increase interpretations, minimize information loss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b="1" i="1" u="sng" dirty="0">
                <a:solidFill>
                  <a:srgbClr val="27A182"/>
                </a:solidFill>
              </a:rPr>
              <a:t>Terminologies</a:t>
            </a:r>
            <a:endParaRPr lang="en-US" sz="1800" dirty="0"/>
          </a:p>
          <a:p>
            <a:r>
              <a:rPr lang="en-US" sz="1800" dirty="0"/>
              <a:t>Dimensions : columns in dataset</a:t>
            </a:r>
          </a:p>
          <a:p>
            <a:r>
              <a:rPr lang="en-US" sz="1800" dirty="0"/>
              <a:t>Principal Component : new variables constructed from combinations of initial variables</a:t>
            </a:r>
          </a:p>
          <a:p>
            <a:r>
              <a:rPr lang="en-US" sz="1800" dirty="0"/>
              <a:t>Projections : perpendicular distance between principal component and datapoints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b="1" i="1" u="sng" dirty="0">
                <a:solidFill>
                  <a:srgbClr val="27A182"/>
                </a:solidFill>
              </a:rPr>
              <a:t>Properties</a:t>
            </a:r>
            <a:endParaRPr lang="en-US" sz="1800" dirty="0"/>
          </a:p>
          <a:p>
            <a:r>
              <a:rPr lang="en-US" sz="1800" dirty="0"/>
              <a:t>Final number principal components &lt;= original number of attributes </a:t>
            </a:r>
          </a:p>
          <a:p>
            <a:r>
              <a:rPr lang="en-US" sz="1800" dirty="0"/>
              <a:t>Priority of principal component decreased as numbers increase</a:t>
            </a:r>
          </a:p>
          <a:p>
            <a:pPr marL="57150" indent="0">
              <a:buNone/>
            </a:pPr>
            <a:endParaRPr lang="en-US" sz="1800" dirty="0"/>
          </a:p>
          <a:p>
            <a:pPr marL="57150" indent="0">
              <a:buNone/>
            </a:pP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3503F3-E888-4745-93CC-2F2F38441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5867" y="3975073"/>
            <a:ext cx="2969733" cy="22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653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2C9509-0A87-45E1-8B06-9478A114F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 – Theory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DDB04B1-0118-4C64-AC5D-609A0206D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After drawing all the data points, calculate the mean on each axis</a:t>
            </a:r>
          </a:p>
          <a:p>
            <a:r>
              <a:rPr lang="en-US" sz="1800" dirty="0"/>
              <a:t>That’s how we determine the center point (mean value on each attributes/variables)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47245" y="786261"/>
            <a:ext cx="4891109" cy="38584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 – Theory</a:t>
            </a:r>
          </a:p>
        </p:txBody>
      </p:sp>
      <p:pic>
        <p:nvPicPr>
          <p:cNvPr id="4" name="Content Placeholder 3" descr="StatQuest_Principal_Component_Analysis_PCA_StepbyStep.gif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7400" y="1170747"/>
            <a:ext cx="7360173" cy="4147174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07EEA78-19B3-4642-A420-9912775B7657}"/>
              </a:ext>
            </a:extLst>
          </p:cNvPr>
          <p:cNvSpPr/>
          <p:nvPr/>
        </p:nvSpPr>
        <p:spPr>
          <a:xfrm>
            <a:off x="406400" y="5296540"/>
            <a:ext cx="108712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We can now re-center the move all the data point accordingly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That’s how we align the center point (mean value on each attributes/variables)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This way we simplified the process when we calculate of distance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 – Theory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0180" y="5172276"/>
            <a:ext cx="10725020" cy="1554155"/>
          </a:xfrm>
        </p:spPr>
        <p:txBody>
          <a:bodyPr>
            <a:normAutofit/>
          </a:bodyPr>
          <a:lstStyle/>
          <a:p>
            <a:endParaRPr lang="en-US" sz="1800" dirty="0"/>
          </a:p>
          <a:p>
            <a:r>
              <a:rPr lang="en-US" sz="1800" dirty="0"/>
              <a:t>Now we can determine the best-fitting line for the new dataset point which cross the center point</a:t>
            </a:r>
          </a:p>
          <a:p>
            <a:r>
              <a:rPr lang="en-US" sz="1800" dirty="0"/>
              <a:t>New term introduced: sum of square distances = Eigenvalue for PC1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28800" y="779418"/>
            <a:ext cx="7634305" cy="42992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 – Theory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1900" dirty="0"/>
              <a:t>We want the best fitting line close to the data points, which means maximizing the projected distance.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35969" y="1164091"/>
            <a:ext cx="6803231" cy="3820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 – Theory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Based on the slope of the best-fitting line, we now standardize </a:t>
            </a:r>
            <a:r>
              <a:rPr lang="en-US" sz="1800" dirty="0" err="1"/>
              <a:t>Eigenvenctor</a:t>
            </a:r>
            <a:r>
              <a:rPr lang="en-US" sz="1800" dirty="0"/>
              <a:t> of PC1 in terms of the “proportion” of each variable.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57400" y="914400"/>
            <a:ext cx="7443787" cy="42002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 – Theory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1800" dirty="0"/>
              <a:t>Since we ultimately want a 2D graph to interpret the outcome, PC2 would be perpendicular to PC1.</a:t>
            </a:r>
          </a:p>
          <a:p>
            <a:r>
              <a:rPr lang="en-US" sz="1800" dirty="0"/>
              <a:t>Hence, the slope of PC2 will be automatically determined.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1" y="838205"/>
            <a:ext cx="7315200" cy="41414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Adobe Master Widescreen 2015">
  <a:themeElements>
    <a:clrScheme name="Adobe 2009">
      <a:dk1>
        <a:srgbClr val="000000"/>
      </a:dk1>
      <a:lt1>
        <a:sysClr val="window" lastClr="FFFFFF"/>
      </a:lt1>
      <a:dk2>
        <a:srgbClr val="6B737B"/>
      </a:dk2>
      <a:lt2>
        <a:srgbClr val="DADDE0"/>
      </a:lt2>
      <a:accent1>
        <a:srgbClr val="C1D82F"/>
      </a:accent1>
      <a:accent2>
        <a:srgbClr val="00A4E4"/>
      </a:accent2>
      <a:accent3>
        <a:srgbClr val="8348B5"/>
      </a:accent3>
      <a:accent4>
        <a:srgbClr val="FBB034"/>
      </a:accent4>
      <a:accent5>
        <a:srgbClr val="FFDD00"/>
      </a:accent5>
      <a:accent6>
        <a:srgbClr val="FF0000"/>
      </a:accent6>
      <a:hlink>
        <a:srgbClr val="000000"/>
      </a:hlink>
      <a:folHlink>
        <a:srgbClr val="3F3F3F"/>
      </a:folHlink>
    </a:clrScheme>
    <a:fontScheme name="Adobe Clean 2009">
      <a:majorFont>
        <a:latin typeface="Adobe Clean"/>
        <a:ea typeface=""/>
        <a:cs typeface=""/>
      </a:majorFont>
      <a:minorFont>
        <a:latin typeface="Adobe Clean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1A2528D10AD44392095A3892281B4D" ma:contentTypeVersion="13" ma:contentTypeDescription="Create a new document." ma:contentTypeScope="" ma:versionID="47fab649e8f4ae741ebd4c885749832c">
  <xsd:schema xmlns:xsd="http://www.w3.org/2001/XMLSchema" xmlns:xs="http://www.w3.org/2001/XMLSchema" xmlns:p="http://schemas.microsoft.com/office/2006/metadata/properties" xmlns:ns2="3f3538fd-f3e5-428f-9d9e-84e42f80fe3b" xmlns:ns3="2930cbbc-4d7e-4758-a4ba-ab9bf95ffaf7" targetNamespace="http://schemas.microsoft.com/office/2006/metadata/properties" ma:root="true" ma:fieldsID="4359759657378153111135dc40c6aa02" ns2:_="" ns3:_="">
    <xsd:import namespace="3f3538fd-f3e5-428f-9d9e-84e42f80fe3b"/>
    <xsd:import namespace="2930cbbc-4d7e-4758-a4ba-ab9bf95ffaf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Location" minOccurs="0"/>
                <xsd:element ref="ns3:lcf76f155ced4ddcb4097134ff3c332f" minOccurs="0"/>
                <xsd:element ref="ns2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3538fd-f3e5-428f-9d9e-84e42f80fe3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012d56fb-77a7-4693-9de1-223a73b24dd3}" ma:internalName="TaxCatchAll" ma:showField="CatchAllData" ma:web="3f3538fd-f3e5-428f-9d9e-84e42f80fe3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30cbbc-4d7e-4758-a4ba-ab9bf95ffaf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f8419952-6a08-423f-8f76-c60cc16ca9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3f3538fd-f3e5-428f-9d9e-84e42f80fe3b" xsi:nil="true"/>
    <lcf76f155ced4ddcb4097134ff3c332f xmlns="2930cbbc-4d7e-4758-a4ba-ab9bf95ffaf7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15F627C-E92A-43FB-B6DA-7037E4A76D69}"/>
</file>

<file path=customXml/itemProps2.xml><?xml version="1.0" encoding="utf-8"?>
<ds:datastoreItem xmlns:ds="http://schemas.openxmlformats.org/officeDocument/2006/customXml" ds:itemID="{4A524EE5-1729-4378-94A4-3EEEBDDFA9A2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2E15440-70FA-4CA9-AEEA-050503B12D1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112962</TotalTime>
  <Words>468</Words>
  <Application>Microsoft Office PowerPoint</Application>
  <PresentationFormat>Widescreen</PresentationFormat>
  <Paragraphs>138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Adobe Clean</vt:lpstr>
      <vt:lpstr>Adobe Clean Light</vt:lpstr>
      <vt:lpstr>Adobe Clean SemiCondensed</vt:lpstr>
      <vt:lpstr>Chronicle Display Black</vt:lpstr>
      <vt:lpstr>Open Sans</vt:lpstr>
      <vt:lpstr>Arial</vt:lpstr>
      <vt:lpstr>Calibri</vt:lpstr>
      <vt:lpstr>Times New Roman</vt:lpstr>
      <vt:lpstr>Wingdings</vt:lpstr>
      <vt:lpstr>Office Theme</vt:lpstr>
      <vt:lpstr>2_Adobe Master Widescreen 2015</vt:lpstr>
      <vt:lpstr>PowerPoint Presentation</vt:lpstr>
      <vt:lpstr>Dimensionality Reduction (降維)</vt:lpstr>
      <vt:lpstr>Principal Component Analysis (主成分分析)</vt:lpstr>
      <vt:lpstr>Principal Component Analysis – Theory</vt:lpstr>
      <vt:lpstr>Principal Component Analysis – Theory</vt:lpstr>
      <vt:lpstr>Principal Component Analysis – Theory</vt:lpstr>
      <vt:lpstr>Principal Component Analysis – Theory</vt:lpstr>
      <vt:lpstr>Principal Component Analysis – Theory</vt:lpstr>
      <vt:lpstr>Principal Component Analysis – Theory</vt:lpstr>
      <vt:lpstr>Principal Component Analysis – Theory</vt:lpstr>
      <vt:lpstr>Principal Component Analysis – Theory</vt:lpstr>
      <vt:lpstr>Principal Component Analysis – Theory</vt:lpstr>
      <vt:lpstr>Principal Component Analysis – Theory</vt:lpstr>
      <vt:lpstr>Principal Component Analysis – Theory</vt:lpstr>
    </vt:vector>
  </TitlesOfParts>
  <Company>Wynn Macau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candy</dc:creator>
  <cp:lastModifiedBy>Han, Linda Ji Won</cp:lastModifiedBy>
  <cp:revision>3069</cp:revision>
  <dcterms:created xsi:type="dcterms:W3CDTF">2016-04-13T04:40:15Z</dcterms:created>
  <dcterms:modified xsi:type="dcterms:W3CDTF">2022-09-25T08:10:35Z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0x0101006B1A2528D10AD44392095A3892281B4D</vt:lpwstr>
  </property>
</Properties>
</file>

<file path=docProps/thumbnail.jpeg>
</file>